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96" r:id="rId2"/>
    <p:sldId id="256" r:id="rId3"/>
    <p:sldId id="257" r:id="rId4"/>
    <p:sldId id="258" r:id="rId5"/>
    <p:sldId id="259" r:id="rId6"/>
    <p:sldId id="284" r:id="rId7"/>
    <p:sldId id="285" r:id="rId8"/>
    <p:sldId id="286" r:id="rId9"/>
    <p:sldId id="261" r:id="rId10"/>
    <p:sldId id="291" r:id="rId11"/>
    <p:sldId id="300" r:id="rId12"/>
    <p:sldId id="292" r:id="rId13"/>
    <p:sldId id="263" r:id="rId14"/>
    <p:sldId id="288" r:id="rId15"/>
    <p:sldId id="270" r:id="rId16"/>
    <p:sldId id="265" r:id="rId17"/>
    <p:sldId id="293" r:id="rId18"/>
    <p:sldId id="269" r:id="rId19"/>
    <p:sldId id="267" r:id="rId20"/>
    <p:sldId id="297" r:id="rId21"/>
    <p:sldId id="268" r:id="rId22"/>
    <p:sldId id="272" r:id="rId23"/>
    <p:sldId id="303" r:id="rId24"/>
    <p:sldId id="304" r:id="rId25"/>
    <p:sldId id="305" r:id="rId26"/>
    <p:sldId id="273" r:id="rId27"/>
    <p:sldId id="298" r:id="rId28"/>
    <p:sldId id="274" r:id="rId29"/>
    <p:sldId id="275" r:id="rId30"/>
    <p:sldId id="302" r:id="rId31"/>
    <p:sldId id="279" r:id="rId32"/>
    <p:sldId id="280" r:id="rId33"/>
    <p:sldId id="294" r:id="rId34"/>
    <p:sldId id="282" r:id="rId35"/>
    <p:sldId id="283" r:id="rId36"/>
    <p:sldId id="295" r:id="rId37"/>
    <p:sldId id="281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56" autoAdjust="0"/>
  </p:normalViewPr>
  <p:slideViewPr>
    <p:cSldViewPr>
      <p:cViewPr>
        <p:scale>
          <a:sx n="66" d="100"/>
          <a:sy n="66" d="100"/>
        </p:scale>
        <p:origin x="-142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A8F41-257C-48C9-8602-5D2AB5B60988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35936-DC24-4D8E-A7A1-E046756086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94337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 noChangeArrowheads="1"/>
            <a:extLst>
              <a:ext uri="smNativeData">
                <pr:smNativeData xmlns:pr="smNativeData" xmlns:p14="http://schemas.microsoft.com/office/powerpoint/2010/main" xmlns="" val="SMDATA_16_SOiJXBMAAAAlAAAAZAAAAA0AAAAAkAAAAEgAAACQAAAASAAAAAAAAAAAAAAAAAAAAAEAAABQAAAAAAAAAAAA4D8AAAAAAADgPwAAAAAAAOA/AAAAAAAA4D8AAAAAAADgPwAAAAAAAOA/AAAAAAAA4D8AAAAAAADgPwAAAAAAAOA/AAAAAAAA4D8CAAAAjAAAAAAAAAAAAAAAfbb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IbAAD4JQAAODEAABAAAAAmAAAACAAAAAEAAAAAAAAA"/>
              </a:ext>
            </a:extLst>
          </p:cNvSpPr>
          <p:nvPr>
            <p:ph type="sldImg" idx="2"/>
          </p:nvPr>
        </p:nvSpPr>
        <p:spPr>
          <a:xfrm>
            <a:off x="1028700" y="4400550"/>
            <a:ext cx="4800600" cy="3600450"/>
          </a:xfrm>
        </p:spPr>
      </p:sp>
      <p:sp>
        <p:nvSpPr>
          <p:cNvPr id="3" name="Замещающий текст 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6_SOiJXBMAAAAlAAAAZAAAAA0AAAAAkAAAAEgAAACQAAAASAAAAAAAAAAAAAAAAAAAAAEAAABQAAAAAAAAAAAA4D8AAAAAAADgPwAAAAAAAOA/AAAAAAAA4D8AAAAAAADgPwAAAAAAAOA/AAAAAAAA4D8AAAAAAADgPwAAAAAAAOA/AAAAAAAA4D8CAAAAjAAAAAAAAAAAAAAAfbb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IbAAD4JQAAODEAABAAAAAmAAAACAAAAAEAAAAAAAAA"/>
              </a:ext>
            </a:extLst>
          </p:cNvSpPr>
          <p:nvPr>
            <p:ph type="body" idx="3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defRPr lang="ru-RU"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3127866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9433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10.png"/><Relationship Id="rId21" Type="http://schemas.openxmlformats.org/officeDocument/2006/relationships/image" Target="../media/image26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0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60648"/>
            <a:ext cx="777686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Презентация </a:t>
            </a: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b="1" dirty="0" smtClean="0"/>
              <a:t>Бронзовой Любови Федоровны, библиотекаря филиала №2 ЦБС Курортного района СПб,</a:t>
            </a:r>
          </a:p>
          <a:p>
            <a:pPr algn="ctr"/>
            <a:r>
              <a:rPr lang="ru-RU" b="1" dirty="0" smtClean="0"/>
              <a:t>руководителя клуба «Моя малая родина» к конкурсу краеведов, работающих с молодежью.</a:t>
            </a:r>
          </a:p>
          <a:p>
            <a:pPr algn="ctr"/>
            <a:endParaRPr lang="ru-RU" b="1" dirty="0" smtClean="0"/>
          </a:p>
          <a:p>
            <a:r>
              <a:rPr lang="ru-RU" b="1" dirty="0" smtClean="0"/>
              <a:t>Тематика конкурса – </a:t>
            </a:r>
            <a:r>
              <a:rPr lang="ru-RU" b="1" dirty="0" smtClean="0">
                <a:solidFill>
                  <a:srgbClr val="C00000"/>
                </a:solidFill>
              </a:rPr>
              <a:t>75-летие Победы в Великой Отечественной войне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Лена\Saved Games\Desktop\конкурс\IMG-20200118-WA0023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339752" y="3068960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Лена\Saved Games\Desktop\конкурс\книга памяти1\DSC05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3600000" cy="2395713"/>
          </a:xfrm>
          <a:prstGeom prst="rect">
            <a:avLst/>
          </a:prstGeom>
          <a:noFill/>
        </p:spPr>
      </p:pic>
      <p:pic>
        <p:nvPicPr>
          <p:cNvPr id="23555" name="Picture 3" descr="C:\Users\Лена\Saved Games\Desktop\конкурс\книга памяти1\DSC05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268760"/>
            <a:ext cx="3600000" cy="2395713"/>
          </a:xfrm>
          <a:prstGeom prst="rect">
            <a:avLst/>
          </a:prstGeom>
          <a:noFill/>
        </p:spPr>
      </p:pic>
      <p:pic>
        <p:nvPicPr>
          <p:cNvPr id="23556" name="Picture 4" descr="C:\Users\Лена\Saved Games\Desktop\конкурс\книга памяти1\DSC056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005064"/>
            <a:ext cx="3600000" cy="2395819"/>
          </a:xfrm>
          <a:prstGeom prst="rect">
            <a:avLst/>
          </a:prstGeom>
          <a:noFill/>
        </p:spPr>
      </p:pic>
      <p:pic>
        <p:nvPicPr>
          <p:cNvPr id="5" name="Picture 2" descr="C:\Users\Лена\Saved Games\Desktop\конкурс\книга памяти1\DSC056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005064"/>
            <a:ext cx="3600000" cy="23957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79712" y="188640"/>
            <a:ext cx="5101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Готовимся к  </a:t>
            </a:r>
            <a:r>
              <a:rPr lang="ru-RU" b="1" dirty="0" smtClean="0">
                <a:solidFill>
                  <a:srgbClr val="C00000"/>
                </a:solidFill>
              </a:rPr>
              <a:t>презентации</a:t>
            </a:r>
            <a:r>
              <a:rPr lang="en-US" b="1" dirty="0" smtClean="0">
                <a:solidFill>
                  <a:srgbClr val="C00000"/>
                </a:solidFill>
              </a:rPr>
              <a:t>  </a:t>
            </a:r>
            <a:r>
              <a:rPr lang="ru-RU" b="1" dirty="0" smtClean="0">
                <a:solidFill>
                  <a:srgbClr val="C00000"/>
                </a:solidFill>
              </a:rPr>
              <a:t>«Книги Памяти»</a:t>
            </a:r>
            <a:endParaRPr 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Встреча </a:t>
            </a:r>
            <a:r>
              <a:rPr lang="ru-RU" b="1" dirty="0" smtClean="0">
                <a:solidFill>
                  <a:srgbClr val="C00000"/>
                </a:solidFill>
              </a:rPr>
              <a:t>гостей</a:t>
            </a:r>
          </a:p>
          <a:p>
            <a:endParaRPr lang="ru-RU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Лена\Saved Games\Desktop\конкурс\книга памяти1\DSC057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8463825" cy="56327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Лена\Saved Games\Desktop\конкурс\книга памяти1\DSC057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7884368" cy="52470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Лена\Saved Games\Desktop\конкурс\DSC057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2950797" cy="1963771"/>
          </a:xfrm>
          <a:prstGeom prst="rect">
            <a:avLst/>
          </a:prstGeom>
          <a:noFill/>
        </p:spPr>
      </p:pic>
      <p:pic>
        <p:nvPicPr>
          <p:cNvPr id="5123" name="Picture 3" descr="C:\Users\Лена\Saved Games\Desktop\конкурс\IMG_20200121_105728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429000"/>
            <a:ext cx="3600000" cy="2025000"/>
          </a:xfrm>
          <a:prstGeom prst="rect">
            <a:avLst/>
          </a:prstGeom>
          <a:noFill/>
        </p:spPr>
      </p:pic>
      <p:pic>
        <p:nvPicPr>
          <p:cNvPr id="5125" name="Picture 5" descr="C:\Users\Лена\Saved Games\Desktop\конкурс\IMG_20200121_1337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836712"/>
            <a:ext cx="3600000" cy="2025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59832" y="188640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Уроки Мужества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2924944"/>
            <a:ext cx="1505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2б  класс 437 школа</a:t>
            </a:r>
            <a:endParaRPr lang="ru-RU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12160" y="3068960"/>
            <a:ext cx="1464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1а класс 437 школа</a:t>
            </a:r>
            <a:endParaRPr lang="ru-RU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63888" y="5661248"/>
            <a:ext cx="2121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4 а класс 437 школа</a:t>
            </a:r>
            <a:endParaRPr lang="ru-RU" sz="1200" b="1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Лена\Saved Games\Desktop\конкурс\IMG_20200118_125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3096344" cy="232225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83768" y="188640"/>
            <a:ext cx="374441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Встречи с ветеранами  традиционно проходят в дни полного освобождения города Ленинграда от блокады</a:t>
            </a:r>
            <a:endParaRPr lang="ru-RU" sz="1200" b="1" dirty="0"/>
          </a:p>
        </p:txBody>
      </p:sp>
      <p:pic>
        <p:nvPicPr>
          <p:cNvPr id="4" name="Picture 2" descr="C:\Users\Лена\Saved Games\Desktop\конкурс\вставка в книгу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028384"/>
            <a:ext cx="3528392" cy="2348163"/>
          </a:xfrm>
          <a:prstGeom prst="rect">
            <a:avLst/>
          </a:prstGeom>
          <a:noFill/>
        </p:spPr>
      </p:pic>
      <p:pic>
        <p:nvPicPr>
          <p:cNvPr id="5" name="Picture 4" descr="C:\Users\Лена\Saved Games\Desktop\конкурс\d4B5ah6cW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89040"/>
            <a:ext cx="3311968" cy="2483976"/>
          </a:xfrm>
          <a:prstGeom prst="rect">
            <a:avLst/>
          </a:prstGeom>
          <a:noFill/>
        </p:spPr>
      </p:pic>
      <p:pic>
        <p:nvPicPr>
          <p:cNvPr id="6" name="Picture 2" descr="C:\Users\Лена\Saved Games\Desktop\конкурс\IMG_20200123_1249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717032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Лена\Saved Games\Desktop\конкурс\IMG_2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4104456" cy="6156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004048" y="476672"/>
            <a:ext cx="38164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Командир поискового отряда «Искра»</a:t>
            </a:r>
          </a:p>
          <a:p>
            <a:r>
              <a:rPr lang="ru-RU" b="1" dirty="0" err="1" smtClean="0"/>
              <a:t>Хохрин</a:t>
            </a:r>
            <a:r>
              <a:rPr lang="ru-RU" b="1" dirty="0" smtClean="0"/>
              <a:t> Владимир Игоревич проводит экскурсию в нашем музее.</a:t>
            </a:r>
          </a:p>
          <a:p>
            <a:r>
              <a:rPr lang="ru-RU" b="1" dirty="0" smtClean="0"/>
              <a:t>Более 60 экспонатов времен Великой Отечественной войны поисковый отряд </a:t>
            </a:r>
          </a:p>
          <a:p>
            <a:r>
              <a:rPr lang="ru-RU" b="1" dirty="0" smtClean="0"/>
              <a:t>«Искра» передали в наш музей. Они наши верные друзья и помощники в воспитании у детей  патриотизма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Лена\Saved Games\Desktop\конкурс\IMG_20200124_114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36300"/>
            <a:ext cx="3528392" cy="4704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907704" y="260648"/>
            <a:ext cx="436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Урок Памяти «Вспомним всех поименно»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268760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/>
              <a:t>В 1942 году в </a:t>
            </a:r>
            <a:r>
              <a:rPr lang="ru-RU" sz="1200" b="1" dirty="0" err="1" smtClean="0"/>
              <a:t>п</a:t>
            </a:r>
            <a:r>
              <a:rPr lang="ru-RU" sz="1200" b="1" dirty="0" smtClean="0"/>
              <a:t> Песочный, в школе, разместился детский дом. В апреле 1942 года из </a:t>
            </a:r>
            <a:r>
              <a:rPr lang="ru-RU" sz="1200" b="1" dirty="0" err="1" smtClean="0"/>
              <a:t>Песочинского</a:t>
            </a:r>
            <a:r>
              <a:rPr lang="ru-RU" sz="1200" b="1" dirty="0" smtClean="0"/>
              <a:t> детского дома </a:t>
            </a:r>
          </a:p>
          <a:p>
            <a:pPr algn="just"/>
            <a:r>
              <a:rPr lang="ru-RU" sz="1200" b="1" dirty="0" smtClean="0"/>
              <a:t>Эвакуировали 61 ребенка. Пункт назначения </a:t>
            </a:r>
            <a:r>
              <a:rPr lang="ru-RU" sz="1200" b="1" dirty="0" err="1" smtClean="0"/>
              <a:t>х</a:t>
            </a:r>
            <a:r>
              <a:rPr lang="ru-RU" sz="1200" b="1" dirty="0" smtClean="0"/>
              <a:t>- северный Кавказ. Дальнейшая судьба этих детей неизвестна. </a:t>
            </a:r>
          </a:p>
          <a:p>
            <a:pPr algn="just"/>
            <a:endParaRPr lang="ru-RU" sz="1200" b="1" dirty="0" smtClean="0"/>
          </a:p>
          <a:p>
            <a:pPr algn="just"/>
            <a:r>
              <a:rPr lang="ru-RU" sz="1200" b="1" dirty="0" smtClean="0"/>
              <a:t>В память об этих детях (списки эвакуированных детей  выписаны из архива г.Выборга) был проведен урок Памяти «Вспомним всех поименно»,</a:t>
            </a:r>
          </a:p>
          <a:p>
            <a:pPr algn="just"/>
            <a:r>
              <a:rPr lang="ru-RU" sz="1200" b="1" dirty="0" smtClean="0"/>
              <a:t>После этого дети написали письма в 1942 год этим детям.</a:t>
            </a:r>
            <a:endParaRPr lang="ru-RU" sz="1200" b="1" dirty="0"/>
          </a:p>
        </p:txBody>
      </p:sp>
      <p:pic>
        <p:nvPicPr>
          <p:cNvPr id="4098" name="Picture 2" descr="C:\Users\Лена\Saved Games\Desktop\конкурс\IMG_20200124_131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6064" y="3284984"/>
            <a:ext cx="4764021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Лена\Saved Games\Desktop\конкурс\Грамоты Бронзова\письмо 4б 001 (2).jpg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0" y="842564"/>
            <a:ext cx="4626873" cy="6015436"/>
          </a:xfrm>
          <a:prstGeom prst="rect">
            <a:avLst/>
          </a:prstGeom>
          <a:noFill/>
        </p:spPr>
      </p:pic>
      <p:pic>
        <p:nvPicPr>
          <p:cNvPr id="3" name="Picture 4" descr="C:\Users\Лена\Saved Games\Desktop\конкурс\Грамоты Бронзова\Письмо 4б 001.jpg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/>
          <a:stretch>
            <a:fillRect/>
          </a:stretch>
        </p:blipFill>
        <p:spPr bwMode="auto">
          <a:xfrm>
            <a:off x="4546276" y="864096"/>
            <a:ext cx="4597724" cy="59939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51720" y="404664"/>
            <a:ext cx="3517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Из писем сверстникам в 1942 год</a:t>
            </a:r>
            <a:endParaRPr lang="ru-RU" b="1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Лена\Saved Games\Desktop\конкурс\DSC03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37723"/>
            <a:ext cx="4248472" cy="2827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Лена\Saved Games\Desktop\конкурс\стен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556792"/>
            <a:ext cx="401203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67544" y="332656"/>
            <a:ext cx="7846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/>
              <a:t>Совместно с учащимися 9 класса  466 школы (классный руководитель </a:t>
            </a:r>
            <a:r>
              <a:rPr lang="ru-RU" sz="1200" b="1" dirty="0" err="1" smtClean="0"/>
              <a:t>Овчарова</a:t>
            </a:r>
            <a:r>
              <a:rPr lang="ru-RU" sz="1200" b="1" dirty="0" smtClean="0"/>
              <a:t> О.Э.) был собран материал о </a:t>
            </a:r>
            <a:r>
              <a:rPr lang="ru-RU" sz="1200" b="1" dirty="0" err="1" smtClean="0"/>
              <a:t>Гуркине</a:t>
            </a:r>
            <a:r>
              <a:rPr lang="ru-RU" sz="1200" b="1" dirty="0" smtClean="0"/>
              <a:t> Григории Филипповиче, директоре </a:t>
            </a:r>
            <a:r>
              <a:rPr lang="ru-RU" sz="1200" b="1" dirty="0" err="1" smtClean="0"/>
              <a:t>Дибунской</a:t>
            </a:r>
            <a:r>
              <a:rPr lang="ru-RU" sz="1200" b="1" dirty="0" smtClean="0"/>
              <a:t> школы, который ушел на фронт добровольцем, в 1943 году был смертельно ранен на Невском пятачке. Результатом работы стало установление памятной доски.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95536" y="4509120"/>
            <a:ext cx="4590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/>
              <a:t>Открытие памятной доски </a:t>
            </a:r>
            <a:r>
              <a:rPr lang="ru-RU" sz="1200" b="1" dirty="0" err="1" smtClean="0"/>
              <a:t>Гуркину</a:t>
            </a:r>
            <a:r>
              <a:rPr lang="ru-RU" sz="1200" b="1" dirty="0" smtClean="0"/>
              <a:t> Г.Ф. </a:t>
            </a:r>
          </a:p>
          <a:p>
            <a:pPr algn="ctr"/>
            <a:r>
              <a:rPr lang="ru-RU" sz="1200" b="1" dirty="0" smtClean="0"/>
              <a:t>На переднем плане дочь  - Юлия Григорьевна и ученики 9 класса.</a:t>
            </a:r>
            <a:endParaRPr lang="ru-RU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12160" y="4653136"/>
            <a:ext cx="2095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Памятная доска </a:t>
            </a:r>
            <a:r>
              <a:rPr lang="ru-RU" sz="1200" b="1" dirty="0" err="1" smtClean="0"/>
              <a:t>Гуркину</a:t>
            </a:r>
            <a:r>
              <a:rPr lang="ru-RU" sz="1200" b="1" dirty="0" smtClean="0"/>
              <a:t> Г.Ф.</a:t>
            </a:r>
            <a:endParaRPr lang="ru-RU" sz="1200" b="1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Лена\Saved Games\Desktop\конкурс\Краеведческая экспози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980728"/>
            <a:ext cx="3600000" cy="2395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C:\Users\Лена\Saved Games\Desktop\конкурс\DSC023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80728"/>
            <a:ext cx="3600000" cy="2395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987824" y="332656"/>
            <a:ext cx="227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Экскурсии по  музею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Лена\Saved Games\Desktop\конкурс\IMG-20200118-WA0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Лена\Saved Games\Desktop\конкурс\DSC034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8165" y="3620475"/>
            <a:ext cx="4466323" cy="2972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1420" y="116632"/>
            <a:ext cx="72811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Память  во имя мира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Лена\Saved Games\Desktop\Люа - раочий материал\предв печать\Помним Чтим Гордимся в кривых62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b="3910"/>
          <a:stretch>
            <a:fillRect/>
          </a:stretch>
        </p:blipFill>
        <p:spPr bwMode="auto">
          <a:xfrm>
            <a:off x="899592" y="1124744"/>
            <a:ext cx="7593192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Лена\Saved Games\Desktop\конкурс\IMG_20200123_125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78000" y="-10858500"/>
            <a:ext cx="3600000" cy="2700000"/>
          </a:xfrm>
          <a:prstGeom prst="rect">
            <a:avLst/>
          </a:prstGeom>
          <a:noFill/>
        </p:spPr>
      </p:pic>
      <p:pic>
        <p:nvPicPr>
          <p:cNvPr id="6149" name="Picture 5" descr="C:\Users\Лена\Saved Games\Desktop\конкурс\IMG_20200123_125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32656"/>
            <a:ext cx="3888032" cy="2916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C:\Users\Лена\Saved Games\Desktop\конкурс\IMG-20200118-WA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32656"/>
            <a:ext cx="3923928" cy="294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Picture 7" descr="F:\Блокада\DSC011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3356992"/>
            <a:ext cx="4860032" cy="3234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:\Патриотическая работа\9 мая\кладбище\IMG_26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335543"/>
            <a:ext cx="4716016" cy="3522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C:\Users\Лена\Saved Games\Desktop\конкурс\DSC02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5006606" cy="3331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419872" y="332656"/>
            <a:ext cx="2065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Трудовые десанты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Лена\Saved Games\Desktop\конкурс\TAK_6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09056"/>
            <a:ext cx="8173416" cy="5448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8712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Открытие памятника </a:t>
            </a:r>
            <a:r>
              <a:rPr lang="ru-RU" b="1" dirty="0" err="1" smtClean="0"/>
              <a:t>Офрину</a:t>
            </a:r>
            <a:r>
              <a:rPr lang="ru-RU" b="1" dirty="0" smtClean="0"/>
              <a:t> Василию  Николаевичу, участнику ВОВ, награжденному орденом Александра Невского, </a:t>
            </a:r>
            <a:r>
              <a:rPr lang="ru-RU" b="1" dirty="0" err="1" smtClean="0"/>
              <a:t>орденм</a:t>
            </a:r>
            <a:r>
              <a:rPr lang="ru-RU" b="1" dirty="0" smtClean="0"/>
              <a:t> красной Звезды, орденом красного Знамени , орденом отечественной войны и другими .</a:t>
            </a:r>
          </a:p>
          <a:p>
            <a:r>
              <a:rPr lang="ru-RU" b="1" dirty="0" smtClean="0"/>
              <a:t>Деньги на памятник собрали учащиеся школы №437 в ходе ярмарки. 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904" y="332656"/>
            <a:ext cx="2418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Возвращенные имена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Лена\Saved Games\Desktop\Радионов А.Ник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68760"/>
            <a:ext cx="4384480" cy="4509120"/>
          </a:xfrm>
          <a:prstGeom prst="rect">
            <a:avLst/>
          </a:prstGeom>
          <a:noFill/>
        </p:spPr>
      </p:pic>
      <p:pic>
        <p:nvPicPr>
          <p:cNvPr id="1027" name="Picture 3" descr="C:\Users\Лена\Saved Games\Desktop\Виноградов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0316" y="1340768"/>
            <a:ext cx="4703684" cy="45365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ена\Saved Games\Desktop\Таркова Екатерина Ал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5929376" cy="5760640"/>
          </a:xfrm>
          <a:prstGeom prst="rect">
            <a:avLst/>
          </a:prstGeom>
          <a:noFill/>
        </p:spPr>
      </p:pic>
      <p:pic>
        <p:nvPicPr>
          <p:cNvPr id="2051" name="Picture 3" descr="C:\Users\Лена\Saved Games\Desktop\Лесин - капсула - 0001.tif"/>
          <p:cNvPicPr>
            <a:picLocks noChangeAspect="1" noChangeArrowheads="1"/>
          </p:cNvPicPr>
          <p:nvPr/>
        </p:nvPicPr>
        <p:blipFill>
          <a:blip r:embed="rId3" cstate="print"/>
          <a:srcRect l="14002" t="9903" r="5004" b="15119"/>
          <a:stretch>
            <a:fillRect/>
          </a:stretch>
        </p:blipFill>
        <p:spPr bwMode="auto">
          <a:xfrm>
            <a:off x="6047655" y="548680"/>
            <a:ext cx="3096345" cy="568863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Лена\Saved Games\Desktop\Зайцева Вера Ивано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10500" y="-13487400"/>
            <a:ext cx="3600000" cy="4918154"/>
          </a:xfrm>
          <a:prstGeom prst="rect">
            <a:avLst/>
          </a:prstGeom>
          <a:noFill/>
        </p:spPr>
      </p:pic>
      <p:pic>
        <p:nvPicPr>
          <p:cNvPr id="3075" name="Picture 3" descr="C:\Users\Лена\Saved Games\Desktop\Зайцева Вера Ивано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10500" y="-13487400"/>
            <a:ext cx="3600000" cy="4918150"/>
          </a:xfrm>
          <a:prstGeom prst="rect">
            <a:avLst/>
          </a:prstGeom>
          <a:noFill/>
        </p:spPr>
      </p:pic>
      <p:pic>
        <p:nvPicPr>
          <p:cNvPr id="3076" name="Picture 4" descr="C:\Users\Лена\Saved Games\Desktop\Зайцева Вера Иванов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55086" cy="6359563"/>
          </a:xfrm>
          <a:prstGeom prst="rect">
            <a:avLst/>
          </a:prstGeom>
          <a:noFill/>
        </p:spPr>
      </p:pic>
      <p:pic>
        <p:nvPicPr>
          <p:cNvPr id="3077" name="Picture 5" descr="G:\дома0бработаные нагр.листы — копия\Караваев Павел Вас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0"/>
            <a:ext cx="4355976" cy="641951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Лена\Saved Games\Desktop\конкурс\Помним Чтим Гордимся в кривы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50254"/>
            <a:ext cx="7059190" cy="5507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115616" y="404664"/>
            <a:ext cx="5339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Издательская деятельность</a:t>
            </a:r>
          </a:p>
          <a:p>
            <a:r>
              <a:rPr lang="ru-RU" sz="1200" b="1" dirty="0" smtClean="0"/>
              <a:t>В брошюрах представлены работы и рисунки  школьников и дошкольников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ена\Saved Games\Desktop\конкурс\ОбложкаНовый2изд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92943"/>
            <a:ext cx="4896544" cy="666505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Лена\Saved Games\Desktop\конкурс\Альбом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73042" y="-440794"/>
            <a:ext cx="5256584" cy="723553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Лена\Saved Games\Desktop\конкурс\ПАМЯТЬ ВО ИМЯ МИ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-126776"/>
            <a:ext cx="6408712" cy="64087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3728" y="260648"/>
            <a:ext cx="40030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Проект-акция «Память  во имя мира»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(2015-2020 г.г.)</a:t>
            </a:r>
          </a:p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1484784"/>
            <a:ext cx="7200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Цель: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/>
              <a:t>Установить фамилии всех наших земляков, которые ушли на фронт. </a:t>
            </a:r>
          </a:p>
          <a:p>
            <a:endParaRPr lang="ru-RU" sz="1400" b="1" dirty="0" smtClean="0"/>
          </a:p>
          <a:p>
            <a:pPr>
              <a:buFont typeface="Arial" pitchFamily="34" charset="0"/>
              <a:buChar char="•"/>
            </a:pPr>
            <a:r>
              <a:rPr lang="ru-RU" sz="1400" b="1" dirty="0" smtClean="0"/>
              <a:t>Установить фамилии всех </a:t>
            </a:r>
            <a:r>
              <a:rPr lang="ru-RU" sz="1400" b="1" dirty="0" err="1" smtClean="0"/>
              <a:t>песочинцев</a:t>
            </a:r>
            <a:r>
              <a:rPr lang="ru-RU" sz="1400" b="1" dirty="0" smtClean="0"/>
              <a:t>, которые не вернулись с фронта, издать Книгу Памяти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/>
              <a:t>Установить памятную доску </a:t>
            </a:r>
            <a:r>
              <a:rPr lang="ru-RU" sz="1400" b="1" dirty="0" err="1" smtClean="0"/>
              <a:t>Гуркину</a:t>
            </a:r>
            <a:r>
              <a:rPr lang="ru-RU" sz="1400" b="1" dirty="0" smtClean="0"/>
              <a:t> Г.Ф., директору школы, который добровольцем ушел на фронт. Погиб на Невском пятачке в 1943 г.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/>
              <a:t> По сайту «Подвиг народа» Министерства обороны РФ выписать все наградные листы наших земляков к 75-летию Победы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/>
              <a:t>Установить места захоронения </a:t>
            </a:r>
            <a:r>
              <a:rPr lang="ru-RU" sz="1400" b="1" dirty="0" err="1" smtClean="0"/>
              <a:t>песочинцев</a:t>
            </a:r>
            <a:r>
              <a:rPr lang="ru-RU" sz="1400" b="1" dirty="0" smtClean="0"/>
              <a:t>, которые не вернулись с фронта. Как итог издать «Книгу Памяти . Возвращенные имена» к сентябрю 2020 года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/>
              <a:t>Проводить трудовые десанты на братских могилах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/>
              <a:t>Подготовить к изданию брошюры «Память во имя мира», «Помним.Чтим.Гордимся», «</a:t>
            </a:r>
            <a:r>
              <a:rPr lang="ru-RU" sz="1400" b="1" dirty="0" err="1" smtClean="0"/>
              <a:t>Песочинская</a:t>
            </a:r>
            <a:r>
              <a:rPr lang="ru-RU" sz="1400" b="1" dirty="0" smtClean="0"/>
              <a:t> азбука для детей», в которые войдут работы учащихся и воспитанников детского сада.</a:t>
            </a:r>
          </a:p>
          <a:p>
            <a:pPr>
              <a:buFont typeface="Arial" pitchFamily="34" charset="0"/>
              <a:buChar char="•"/>
            </a:pPr>
            <a:endParaRPr lang="ru-RU" sz="1400" b="1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556" b="100000" l="0" r="100000">
                        <a14:foregroundMark x1="90000" y1="43778" x2="90000" y2="43778"/>
                        <a14:foregroundMark x1="90000" y1="43778" x2="80000" y2="44000"/>
                        <a14:backgroundMark x1="1444" y1="38000" x2="1444" y2="38000"/>
                        <a14:backgroundMark x1="2000" y1="40000" x2="2000" y2="40000"/>
                        <a14:backgroundMark x1="1222" y1="36222" x2="1222" y2="36222"/>
                        <a14:backgroundMark x1="3222" y1="31667" x2="3222" y2="31667"/>
                        <a14:backgroundMark x1="98444" y1="35444" x2="98444" y2="35444"/>
                        <a14:backgroundMark x1="4222" y1="31889" x2="1222" y2="28556"/>
                        <a14:backgroundMark x1="1222" y1="28556" x2="3889" y2="2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37" r="825"/>
          <a:stretch/>
        </p:blipFill>
        <p:spPr>
          <a:xfrm>
            <a:off x="1210210" y="332676"/>
            <a:ext cx="7507036" cy="652532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l="-1" t="18935" r="8677"/>
          <a:stretch/>
        </p:blipFill>
        <p:spPr>
          <a:xfrm>
            <a:off x="5367537" y="4514275"/>
            <a:ext cx="233079" cy="346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46962" y="4514276"/>
            <a:ext cx="261135" cy="3304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28246" y="4475244"/>
            <a:ext cx="233484" cy="3884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7909" y="4248601"/>
            <a:ext cx="486660" cy="6294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26857" y="4502426"/>
            <a:ext cx="268307" cy="3752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00034" y="4502425"/>
            <a:ext cx="214835" cy="3407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34293" y="4436011"/>
            <a:ext cx="290818" cy="4071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27075" y="4489943"/>
            <a:ext cx="253121" cy="3400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380197" y="4475245"/>
            <a:ext cx="304880" cy="3407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553716" y="4492247"/>
            <a:ext cx="276646" cy="3900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706356" y="4421289"/>
            <a:ext cx="270836" cy="4071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403233" y="4960204"/>
            <a:ext cx="373402" cy="4193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141258" y="4970636"/>
            <a:ext cx="307183" cy="4088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808418" y="4999869"/>
            <a:ext cx="293195" cy="39971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801485" y="4960204"/>
            <a:ext cx="313636" cy="41844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125111" y="4975370"/>
            <a:ext cx="365879" cy="40888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6488086" y="4948130"/>
            <a:ext cx="303409" cy="4434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22857" y="5280586"/>
            <a:ext cx="23834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D8761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д</a:t>
            </a:r>
            <a:r>
              <a:rPr lang="ru-RU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865C8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л</a:t>
            </a:r>
            <a:r>
              <a:rPr lang="ru-RU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A45C5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я</a:t>
            </a:r>
            <a:r>
              <a:rPr lang="ru-RU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ru-RU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1A848A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д</a:t>
            </a:r>
            <a:r>
              <a:rPr lang="ru-RU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EFA56D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ет</a:t>
            </a:r>
            <a:r>
              <a:rPr lang="ru-RU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gradFill flip="none" rotWithShape="1">
                  <a:gsLst>
                    <a:gs pos="0">
                      <a:srgbClr val="EFA56D">
                        <a:tint val="66000"/>
                        <a:satMod val="160000"/>
                      </a:srgbClr>
                    </a:gs>
                    <a:gs pos="50000">
                      <a:srgbClr val="EFA56D">
                        <a:tint val="44500"/>
                        <a:satMod val="160000"/>
                      </a:srgbClr>
                    </a:gs>
                    <a:gs pos="100000">
                      <a:srgbClr val="EFA56D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е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gradFill flip="none" rotWithShape="1">
                  <a:gsLst>
                    <a:gs pos="0">
                      <a:srgbClr val="92D050">
                        <a:tint val="66000"/>
                        <a:satMod val="160000"/>
                      </a:srgbClr>
                    </a:gs>
                    <a:gs pos="50000">
                      <a:srgbClr val="92D050">
                        <a:tint val="44500"/>
                        <a:satMod val="160000"/>
                      </a:srgbClr>
                    </a:gs>
                    <a:gs pos="100000">
                      <a:srgbClr val="92D050">
                        <a:tint val="23500"/>
                        <a:satMod val="16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й</a:t>
            </a:r>
            <a:endParaRPr lang="ru-RU" sz="2400" b="1" cap="none" spc="0" dirty="0">
              <a:ln w="12700">
                <a:solidFill>
                  <a:schemeClr val="accent1"/>
                </a:solidFill>
                <a:prstDash val="solid"/>
              </a:ln>
              <a:gradFill flip="none" rotWithShape="1">
                <a:gsLst>
                  <a:gs pos="0">
                    <a:srgbClr val="92D050">
                      <a:tint val="66000"/>
                      <a:satMod val="160000"/>
                    </a:srgbClr>
                  </a:gs>
                  <a:gs pos="50000">
                    <a:srgbClr val="92D050">
                      <a:tint val="44500"/>
                      <a:satMod val="160000"/>
                    </a:srgbClr>
                  </a:gs>
                  <a:gs pos="100000">
                    <a:srgbClr val="92D050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191785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Лена\Saved Games\Desktop\конкурс\Грамоты Бронзова\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54169" y="1558425"/>
            <a:ext cx="5048033" cy="3748623"/>
          </a:xfrm>
          <a:prstGeom prst="rect">
            <a:avLst/>
          </a:prstGeom>
          <a:noFill/>
        </p:spPr>
      </p:pic>
      <p:pic>
        <p:nvPicPr>
          <p:cNvPr id="28675" name="Picture 3" descr="C:\Users\Лена\Saved Games\Desktop\конкурс\Грамоты Бронзова\3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37924" y="1562876"/>
            <a:ext cx="5037876" cy="358554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79912" y="404664"/>
            <a:ext cx="168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Благодарности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Лена\Saved Games\Desktop\конкурс\Грамоты Бронзова\5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33433" y="1501905"/>
            <a:ext cx="4509077" cy="3178691"/>
          </a:xfrm>
          <a:prstGeom prst="rect">
            <a:avLst/>
          </a:prstGeom>
          <a:noFill/>
        </p:spPr>
      </p:pic>
      <p:pic>
        <p:nvPicPr>
          <p:cNvPr id="29699" name="Picture 3" descr="C:\Users\Лена\Saved Games\Desktop\конкурс\Грамоты Бронзова\6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61274" y="1035470"/>
            <a:ext cx="4762836" cy="335720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Лена\Saved Games\Desktop\конкурс\Грамоты Бронзова\2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4385"/>
            <a:ext cx="9144000" cy="626922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Saved Games\Desktop\конкурс\Статьи в газете\Газета 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14453"/>
            <a:ext cx="8532440" cy="604354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79912" y="260648"/>
            <a:ext cx="177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Статьи в газетах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ена\Saved Games\Desktop\конкурс\Статьи в газете\IMG_20200124_1226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8820472" cy="71014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Лена\Saved Games\Desktop\конкурс\Статьи в газете\418012019_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382"/>
            <a:ext cx="9144000" cy="62232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ена\Saved Games\Desktop\Люа - раочий материал\предв печать\Помним Чтим Гордимся в кривых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-82550"/>
            <a:ext cx="9001125" cy="70231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620688"/>
            <a:ext cx="53013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Участники проекта-акции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dirty="0" smtClean="0"/>
              <a:t>Воспитанники детского сада №29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dirty="0" smtClean="0"/>
              <a:t>Учащиеся средней школы №466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dirty="0" smtClean="0"/>
              <a:t>Учащиеся начальной школы №437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dirty="0" smtClean="0"/>
              <a:t>Ветеранские организации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dirty="0" smtClean="0"/>
              <a:t>Депутаты Муниципального совета п. Песочный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dirty="0" smtClean="0"/>
              <a:t>Все , кто любит свою малую родину</a:t>
            </a:r>
            <a:endParaRPr lang="ru-RU" b="1" dirty="0"/>
          </a:p>
        </p:txBody>
      </p:sp>
      <p:pic>
        <p:nvPicPr>
          <p:cNvPr id="2050" name="Picture 2" descr="C:\Users\Лена\Saved Games\Desktop\конкурс\IMG_19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356992"/>
            <a:ext cx="4032048" cy="2688032"/>
          </a:xfrm>
          <a:prstGeom prst="rect">
            <a:avLst/>
          </a:prstGeom>
          <a:noFill/>
        </p:spPr>
      </p:pic>
      <p:pic>
        <p:nvPicPr>
          <p:cNvPr id="2051" name="Picture 3" descr="C:\Users\Лена\Saved Games\Desktop\конкурс\IMG_20200118_1252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56992"/>
            <a:ext cx="3600000" cy="270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Лена\Saved Games\Desktop\конкурс\детский сад\PVDf43jSrj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97152"/>
            <a:ext cx="2880320" cy="1620180"/>
          </a:xfrm>
          <a:prstGeom prst="rect">
            <a:avLst/>
          </a:prstGeom>
          <a:noFill/>
        </p:spPr>
      </p:pic>
      <p:pic>
        <p:nvPicPr>
          <p:cNvPr id="3075" name="Picture 3" descr="C:\Users\Лена\Saved Games\Desktop\конкурс\Экскурсия по муз.эксп. детский сад\DSCN5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844824"/>
            <a:ext cx="2736304" cy="2052228"/>
          </a:xfrm>
          <a:prstGeom prst="rect">
            <a:avLst/>
          </a:prstGeom>
          <a:noFill/>
        </p:spPr>
      </p:pic>
      <p:pic>
        <p:nvPicPr>
          <p:cNvPr id="3076" name="Picture 4" descr="C:\Users\Лена\Saved Games\Desktop\конкурс\DSC_2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772816"/>
            <a:ext cx="2808312" cy="2106234"/>
          </a:xfrm>
          <a:prstGeom prst="rect">
            <a:avLst/>
          </a:prstGeom>
          <a:noFill/>
        </p:spPr>
      </p:pic>
      <p:pic>
        <p:nvPicPr>
          <p:cNvPr id="3078" name="Picture 6" descr="C:\Users\Лена\Saved Games\Desktop\конкурс\IMG_20200118_1657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509120"/>
            <a:ext cx="2808312" cy="210623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31640" y="-387424"/>
            <a:ext cx="75608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Наши дела по воплощению идей в жизнь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Была разработана программа для детей дошкольного возраста </a:t>
            </a:r>
          </a:p>
          <a:p>
            <a:r>
              <a:rPr lang="ru-RU" b="1" dirty="0" smtClean="0"/>
              <a:t>«Моя малая родина – мой огромный мир», которая шаг за шагом знакомила детей со своей малой родиной. Особое место было отведено </a:t>
            </a:r>
          </a:p>
          <a:p>
            <a:r>
              <a:rPr lang="ru-RU" b="1" dirty="0" smtClean="0"/>
              <a:t>патриотическому воспитанию. 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27584" y="4077072"/>
            <a:ext cx="31592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Первое знакомство. Занятия в детском саду </a:t>
            </a:r>
            <a:endParaRPr lang="ru-RU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20072" y="4077072"/>
            <a:ext cx="3447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Урок Мужества в музее библиотеки п. Песочный</a:t>
            </a:r>
            <a:endParaRPr lang="ru-RU" sz="1200" b="1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556" b="100000" l="0" r="100000">
                        <a14:foregroundMark x1="90000" y1="43778" x2="90000" y2="43778"/>
                        <a14:foregroundMark x1="90000" y1="43778" x2="80000" y2="44000"/>
                        <a14:backgroundMark x1="1444" y1="38000" x2="1444" y2="38000"/>
                        <a14:backgroundMark x1="2000" y1="40000" x2="2000" y2="40000"/>
                        <a14:backgroundMark x1="1222" y1="36222" x2="1222" y2="36222"/>
                        <a14:backgroundMark x1="3222" y1="31667" x2="3222" y2="31667"/>
                        <a14:backgroundMark x1="98444" y1="35444" x2="98444" y2="35444"/>
                        <a14:backgroundMark x1="4222" y1="31889" x2="1222" y2="28556"/>
                        <a14:backgroundMark x1="1222" y1="28556" x2="3889" y2="2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37" r="825"/>
          <a:stretch/>
        </p:blipFill>
        <p:spPr>
          <a:xfrm>
            <a:off x="2411760" y="1196752"/>
            <a:ext cx="5616624" cy="541206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l="-1" t="18935" r="8677"/>
          <a:stretch/>
        </p:blipFill>
        <p:spPr>
          <a:xfrm>
            <a:off x="5367537" y="4514275"/>
            <a:ext cx="233079" cy="346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46962" y="4514276"/>
            <a:ext cx="261135" cy="3304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28246" y="4475244"/>
            <a:ext cx="233484" cy="3884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26857" y="4502426"/>
            <a:ext cx="268307" cy="3752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00034" y="4502425"/>
            <a:ext cx="214835" cy="3407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34293" y="4436011"/>
            <a:ext cx="290818" cy="4071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27075" y="4489943"/>
            <a:ext cx="253121" cy="3400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80197" y="4475245"/>
            <a:ext cx="304880" cy="3407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53716" y="4492247"/>
            <a:ext cx="276646" cy="3900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706356" y="4421289"/>
            <a:ext cx="270836" cy="4071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403233" y="4960204"/>
            <a:ext cx="373402" cy="4193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141258" y="4970636"/>
            <a:ext cx="307183" cy="4088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808418" y="4999869"/>
            <a:ext cx="293195" cy="39971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801485" y="4960204"/>
            <a:ext cx="313636" cy="41844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125111" y="4975370"/>
            <a:ext cx="365879" cy="40888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488086" y="4948130"/>
            <a:ext cx="303409" cy="4434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22857" y="5280586"/>
            <a:ext cx="23834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D8761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д</a:t>
            </a:r>
            <a:r>
              <a:rPr lang="ru-RU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865C8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л</a:t>
            </a:r>
            <a:r>
              <a:rPr lang="ru-RU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A45C5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я</a:t>
            </a:r>
            <a:r>
              <a:rPr lang="ru-RU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ru-RU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1A848A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д</a:t>
            </a:r>
            <a:r>
              <a:rPr lang="ru-RU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EFA56D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ет</a:t>
            </a:r>
            <a:r>
              <a:rPr lang="ru-RU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gradFill flip="none" rotWithShape="1">
                  <a:gsLst>
                    <a:gs pos="0">
                      <a:srgbClr val="EFA56D">
                        <a:tint val="66000"/>
                        <a:satMod val="160000"/>
                      </a:srgbClr>
                    </a:gs>
                    <a:gs pos="50000">
                      <a:srgbClr val="EFA56D">
                        <a:tint val="44500"/>
                        <a:satMod val="160000"/>
                      </a:srgbClr>
                    </a:gs>
                    <a:gs pos="100000">
                      <a:srgbClr val="EFA56D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е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gradFill flip="none" rotWithShape="1">
                  <a:gsLst>
                    <a:gs pos="0">
                      <a:srgbClr val="92D050">
                        <a:tint val="66000"/>
                        <a:satMod val="160000"/>
                      </a:srgbClr>
                    </a:gs>
                    <a:gs pos="50000">
                      <a:srgbClr val="92D050">
                        <a:tint val="44500"/>
                        <a:satMod val="160000"/>
                      </a:srgbClr>
                    </a:gs>
                    <a:gs pos="100000">
                      <a:srgbClr val="92D050">
                        <a:tint val="23500"/>
                        <a:satMod val="16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й</a:t>
            </a:r>
            <a:endParaRPr lang="ru-RU" sz="2400" b="1" cap="none" spc="0" dirty="0">
              <a:ln w="12700">
                <a:solidFill>
                  <a:schemeClr val="accent1"/>
                </a:solidFill>
                <a:prstDash val="solid"/>
              </a:ln>
              <a:gradFill flip="none" rotWithShape="1">
                <a:gsLst>
                  <a:gs pos="0">
                    <a:srgbClr val="92D050">
                      <a:tint val="66000"/>
                      <a:satMod val="160000"/>
                    </a:srgbClr>
                  </a:gs>
                  <a:gs pos="50000">
                    <a:srgbClr val="92D050">
                      <a:tint val="44500"/>
                      <a:satMod val="160000"/>
                    </a:srgbClr>
                  </a:gs>
                  <a:gs pos="100000">
                    <a:srgbClr val="92D050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060309" y="4401001"/>
            <a:ext cx="486660" cy="62942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7504" y="836712"/>
            <a:ext cx="288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Итогом нашей работы с дошкольниками стало издание книги</a:t>
            </a:r>
          </a:p>
          <a:p>
            <a:pPr algn="just"/>
            <a:r>
              <a:rPr lang="ru-RU" b="1" dirty="0" smtClean="0"/>
              <a:t>«</a:t>
            </a:r>
            <a:r>
              <a:rPr lang="ru-RU" b="1" dirty="0" err="1" smtClean="0"/>
              <a:t>Песочинская</a:t>
            </a:r>
            <a:r>
              <a:rPr lang="ru-RU" b="1" dirty="0" smtClean="0"/>
              <a:t> азбука для детей», где все рисунки к буквам и сами буквы по тематике выполнили дети</a:t>
            </a:r>
            <a:endParaRPr lang="ru-RU" b="1" dirty="0"/>
          </a:p>
        </p:txBody>
      </p:sp>
      <p:pic>
        <p:nvPicPr>
          <p:cNvPr id="30" name="Picture 2" descr="C:\Users\Лена\Saved Games\Desktop\конкурс\Пес.азбука рисунки\азбука 01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51520" y="3140968"/>
            <a:ext cx="1716658" cy="2362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0191785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6_SOiJXBMAAAAlAAAAZAAAAA0AAAAAkAAAAEgAAACQAAAASAAAAAAAAAAAAAAAAAAAAAEAAABQAAAAAAAAAAAA4D8AAAAAAADgPwAAAAAAAOA/AAAAAAAA4D8AAAAAAADgPwAAAAAAAOA/AAAAAAAA4D8AAAAAAADgPwAAAAAAAOA/AAAAAAAA4D8CAAAAjAAAAAAAAAAAAAAAfbb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oB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fbbvBf///wEAAAAAAAAAAAAAAAAAAAAAAAAAAAAAAAAAAAAAAAAAAAAAAAJ/f38AgICAA8zMzADAwP8Af39/AAAAAAAAAAAAAAAAAAAAAAAAAAAAIQAAABgAAAAUAAAAcgEAANIBAAChJAAAqh0AAAAAAAAmAAAACAAAAAEAAAAAAAAA"/>
              </a:ext>
            </a:extLst>
          </p:cNvSpPr>
          <p:nvPr>
            <p:ph idx="4294967295"/>
          </p:nvPr>
        </p:nvSpPr>
        <p:spPr>
          <a:xfrm>
            <a:off x="2163812" y="758639"/>
            <a:ext cx="3925529" cy="252068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  <a:defRPr lang="ru-RU"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Свеча памяти</a:t>
            </a:r>
            <a:r>
              <a:rPr sz="1800" b="1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памятный знак, установленный в честь 910 </a:t>
            </a:r>
            <a:r>
              <a:rPr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песочинцев</a:t>
            </a:r>
            <a:r>
              <a:rPr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воевавших на фронтах Великой Отечественной войны.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Памятник из металлической конструкции выполнен в виде силуэта вечного огня и цифрой 910. Знак установлен на пятиугольном основании из гранитных плит, символизирующих Красную звезду. 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8061" b="95939" l="9886" r="97386">
                        <a14:backgroundMark x1="56699" y1="38121" x2="56699" y2="38121"/>
                        <a14:backgroundMark x1="35458" y1="28182" x2="35458" y2="28182"/>
                        <a14:backgroundMark x1="34395" y1="35879" x2="34395" y2="35879"/>
                        <a14:backgroundMark x1="32435" y1="42061" x2="32435" y2="42061"/>
                        <a14:backgroundMark x1="65359" y1="15030" x2="65359" y2="15030"/>
                        <a14:backgroundMark x1="83578" y1="26485" x2="83578" y2="26485"/>
                        <a14:backgroundMark x1="91422" y1="27576" x2="91422" y2="27576"/>
                        <a14:backgroundMark x1="87582" y1="30242" x2="87582" y2="30242"/>
                        <a14:backgroundMark x1="54412" y1="91455" x2="54412" y2="91455"/>
                        <a14:backgroundMark x1="52696" y1="87152" x2="52696" y2="87152"/>
                        <a14:backgroundMark x1="60049" y1="88848" x2="60049" y2="88848"/>
                        <a14:backgroundMark x1="62255" y1="92000" x2="62255" y2="92000"/>
                        <a14:backgroundMark x1="58497" y1="56545" x2="58497" y2="56545"/>
                        <a14:backgroundMark x1="70425" y1="46364" x2="70425" y2="46364"/>
                        <a14:backgroundMark x1="89379" y1="32121" x2="42810" y2="68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4241">
            <a:off x="560433" y="500932"/>
            <a:ext cx="1603353" cy="23419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19308" y="3578028"/>
            <a:ext cx="31994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Авторы идеи памятника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жители поселка, которые несколько лет собирали данные о своих земляках, защищавших Родину.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Памятник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 14 ноября 2015 года на пересечении улиц Советская и Ленинградская.</a:t>
            </a:r>
          </a:p>
        </p:txBody>
      </p:sp>
      <p:pic>
        <p:nvPicPr>
          <p:cNvPr id="10242" name="Picture 2" descr="F:\Памятники и памятные доски\88_big[1].jpg"/>
          <p:cNvPicPr>
            <a:picLocks noChangeAspect="1" noChangeArrowheads="1"/>
          </p:cNvPicPr>
          <p:nvPr/>
        </p:nvPicPr>
        <p:blipFill rotWithShape="1">
          <a:blip r:embed="rId4" cstate="print"/>
          <a:srcRect l="23278" t="612" r="26035" b="23818"/>
          <a:stretch/>
        </p:blipFill>
        <p:spPr bwMode="auto">
          <a:xfrm>
            <a:off x="6089340" y="760590"/>
            <a:ext cx="2329369" cy="2820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38" t="36108" r="29119" b="32062"/>
          <a:stretch/>
        </p:blipFill>
        <p:spPr>
          <a:xfrm>
            <a:off x="605104" y="3415491"/>
            <a:ext cx="4614204" cy="2633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400590" y="6467738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260648"/>
            <a:ext cx="5871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Из страниц книги «</a:t>
            </a:r>
            <a:r>
              <a:rPr lang="ru-RU" sz="2000" b="1" dirty="0" err="1" smtClean="0">
                <a:solidFill>
                  <a:srgbClr val="C00000"/>
                </a:solidFill>
              </a:rPr>
              <a:t>Песочинской</a:t>
            </a:r>
            <a:r>
              <a:rPr lang="ru-RU" sz="2000" b="1" dirty="0" smtClean="0">
                <a:solidFill>
                  <a:srgbClr val="C00000"/>
                </a:solidFill>
              </a:rPr>
              <a:t> азбуки для детей»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0000" b="97091" l="9967" r="98775">
                        <a14:backgroundMark x1="66340" y1="31152" x2="66340" y2="31152"/>
                        <a14:backgroundMark x1="59722" y1="59152" x2="59722" y2="59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134" t="10322" r="92" b="3748"/>
          <a:stretch/>
        </p:blipFill>
        <p:spPr>
          <a:xfrm>
            <a:off x="718115" y="670447"/>
            <a:ext cx="1551028" cy="2058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9143" y="624020"/>
            <a:ext cx="616098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живут книги.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изба-читальня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нашем поселке начала </a:t>
            </a:r>
            <a:r>
              <a:rPr lang="ru-RU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в 1922 году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Вяземском проспекте (Советская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улица, дом 6).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 насчитывал всего лишь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2091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книгу.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1974 года адрес библиотеки </a:t>
            </a:r>
            <a:r>
              <a:rPr lang="ru-RU" spc="-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остается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прежним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Ленинградская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 А</a:t>
            </a:r>
            <a:r>
              <a:rPr lang="ru-RU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4004" y="2655575"/>
            <a:ext cx="77120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Сейчас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 библиотеки насчитывает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45000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книг. Для всех читателей разных возрастов можно найти любую книгу или занятие по интересам. Можно совершить виртуальную прогулку по залам Русского музея,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краеведческий музей и познакомиться с историей нашего поселка.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юных читателей работает   Волшебный экран, где много интересных и познавательных игр.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5524" y="4092473"/>
            <a:ext cx="4654605" cy="2107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233254" y="2079550"/>
            <a:ext cx="6232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 мы можем встретить сказочных персонажей из сказки «Колобок» 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басен И.А. Крылова.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3D6C8B7A-34D0-397D-9ED4-C228C59A6897}" type="slidenum">
              <a:rPr lang="ru-RU" smtClean="0"/>
              <a:pPr>
                <a:defRPr lang="ru-RU"/>
              </a:pPr>
              <a:t>8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437654" y="648866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0876" y="4092473"/>
            <a:ext cx="2904755" cy="2097206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548680"/>
            <a:ext cx="6481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Работа по патриотическому воспитанию среди учащихся школ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поселка Песочный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340768"/>
            <a:ext cx="37089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Большая работа проделана по поиску наших земляков, ушедших на фронт. На начало 2015 года</a:t>
            </a:r>
          </a:p>
          <a:p>
            <a:r>
              <a:rPr lang="ru-RU" sz="1200" b="1" dirty="0" smtClean="0"/>
              <a:t> по данным военкомата г. Сестрорецка на фронт ушло 154 человека, сколько не вернулось – неизвестно. (В поселке на начало войны проживало около трех тысяч человек).</a:t>
            </a:r>
          </a:p>
          <a:p>
            <a:r>
              <a:rPr lang="ru-RU" sz="1200" b="1" dirty="0" smtClean="0"/>
              <a:t>Совместно с членами кружка «Моя малая родина», учащимися средней школы – 7 класс, 9 класс, </a:t>
            </a:r>
            <a:r>
              <a:rPr lang="ru-RU" sz="1200" b="1" dirty="0" smtClean="0"/>
              <a:t>10 </a:t>
            </a:r>
            <a:r>
              <a:rPr lang="ru-RU" sz="1200" b="1" dirty="0" smtClean="0"/>
              <a:t>класс по  </a:t>
            </a:r>
            <a:r>
              <a:rPr lang="ru-RU" sz="1200" b="1" dirty="0" smtClean="0"/>
              <a:t>базе «Мемориал» Министерства обороны РФ было просмотрено 10 000 человек </a:t>
            </a:r>
            <a:r>
              <a:rPr lang="ru-RU" sz="1200" b="1" dirty="0" err="1" smtClean="0"/>
              <a:t>Парголовского</a:t>
            </a:r>
            <a:r>
              <a:rPr lang="ru-RU" sz="1200" b="1" dirty="0" smtClean="0"/>
              <a:t> района, </a:t>
            </a:r>
          </a:p>
          <a:p>
            <a:r>
              <a:rPr lang="ru-RU" sz="1200" b="1" dirty="0" smtClean="0"/>
              <a:t>куда входил наш поселок в годы войны, так же члены кружка работали в архиве г.Выборга и Центральном историческом архиве СПб, паспортном столе п. Песочный. В результате пятилетней работы количество ушедших на фронт на 9 мая 2020 года – </a:t>
            </a:r>
            <a:r>
              <a:rPr lang="ru-RU" sz="1200" b="1" dirty="0" smtClean="0"/>
              <a:t>950 человек</a:t>
            </a:r>
            <a:r>
              <a:rPr lang="ru-RU" sz="1200" b="1" dirty="0" smtClean="0"/>
              <a:t>. Итогом работы стало издание «Книги Памяти. Поселок Песочный». Финансирование было предоставлено Муниципальным Советом п.Песочный.</a:t>
            </a:r>
          </a:p>
          <a:p>
            <a:endParaRPr lang="ru-RU" sz="1200" b="1" dirty="0" smtClean="0"/>
          </a:p>
          <a:p>
            <a:endParaRPr lang="ru-RU" sz="1200" b="1" dirty="0" smtClean="0"/>
          </a:p>
          <a:p>
            <a:r>
              <a:rPr lang="ru-RU" sz="1200" b="1" dirty="0" smtClean="0"/>
              <a:t>В результате акции «Возвращенные имена» установлены места захоронения наших земляков на фронтах – 189 человек. </a:t>
            </a:r>
          </a:p>
          <a:p>
            <a:r>
              <a:rPr lang="ru-RU" sz="1200" b="1" dirty="0" smtClean="0"/>
              <a:t>Из базы «Подвиг народа» Министерства Обороны РФ  найдены 242 наградных листа </a:t>
            </a:r>
            <a:r>
              <a:rPr lang="ru-RU" sz="1200" b="1" dirty="0" err="1" smtClean="0"/>
              <a:t>песочинцев</a:t>
            </a:r>
            <a:r>
              <a:rPr lang="ru-RU" sz="1200" b="1" dirty="0" smtClean="0"/>
              <a:t>. Готовится к изданию «Книга Памяти. Возвращенные имена», в которую войдут все новые материалы . </a:t>
            </a:r>
          </a:p>
          <a:p>
            <a:endParaRPr lang="ru-RU" sz="1200" b="1" dirty="0"/>
          </a:p>
        </p:txBody>
      </p:sp>
      <p:pic>
        <p:nvPicPr>
          <p:cNvPr id="3074" name="Picture 2" descr="C:\Users\Лена\Saved Games\Desktop\конкурс\ОбложкаНовый2изд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12776"/>
            <a:ext cx="3672408" cy="499861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1022</Words>
  <Application>Microsoft Office PowerPoint</Application>
  <PresentationFormat>Экран (4:3)</PresentationFormat>
  <Paragraphs>90</Paragraphs>
  <Slides>37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Acer</dc:creator>
  <cp:lastModifiedBy>Elena ;)</cp:lastModifiedBy>
  <cp:revision>42</cp:revision>
  <dcterms:created xsi:type="dcterms:W3CDTF">2020-07-06T20:12:42Z</dcterms:created>
  <dcterms:modified xsi:type="dcterms:W3CDTF">2020-07-07T13:26:34Z</dcterms:modified>
</cp:coreProperties>
</file>